
<file path=[Content_Types].xml><?xml version="1.0" encoding="utf-8"?>
<Types xmlns="http://schemas.openxmlformats.org/package/2006/content-types">
  <Default ContentType="image/jpeg" Extension="jpg"/>
  <Default ContentType="image/png" Extension="png"/>
  <Default ContentType="image/vnd.ms-photo" Extension="wdp"/>
  <Default ContentType="application/vnd.openxmlformats-package.relationships+xml" Extension="rels"/>
  <Default ContentType="application/xml" Extension="xml"/>
  <Default ContentType="image/jpeg" Extension="jpeg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theme+xml" PartName="/ppt/theme/theme1.xml"/>
  <Override ContentType="application/vnd.openxmlformats-officedocument.presentationml.slide+xml" PartName="/ppt/slides/slide8.xml"/>
  <Override ContentType="application/vnd.openxmlformats-officedocument.presentationml.slide+xml" PartName="/ppt/slides/slide1.xml"/>
  <Override ContentType="application/vnd.openxmlformats-officedocument.presentationml.slide+xml" PartName="/ppt/slides/slide4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presProps" Target="presProps1.xml"/><Relationship Id="rId10" Type="http://schemas.openxmlformats.org/officeDocument/2006/relationships/slide" Target="slides/slide7.xml"/><Relationship Id="rId5" Type="http://schemas.openxmlformats.org/officeDocument/2006/relationships/slide" Target="slides/slide2.xml"/><Relationship Id="rId8" Type="http://schemas.openxmlformats.org/officeDocument/2006/relationships/slide" Target="slides/slide5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7" Type="http://schemas.openxmlformats.org/officeDocument/2006/relationships/slide" Target="slides/slide4.xml"/><Relationship Id="rId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68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45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65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00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9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8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6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55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68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39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18B3EE5-AF67-884D-BC11-615C99BC9850}" type="datetimeFigureOut">
              <a:rPr lang="es-MX" smtClean="0"/>
              <a:t>06/02/19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15808FD-ACC0-8747-8F4D-320B53E2A4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0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15AAB4E-1AF6-4A73-9822-087B0F4ED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8EB572-8F76-394B-A0E4-91F200C67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643466"/>
            <a:ext cx="6965613" cy="5571067"/>
          </a:xfrm>
        </p:spPr>
        <p:txBody>
          <a:bodyPr>
            <a:normAutofit/>
          </a:bodyPr>
          <a:lstStyle/>
          <a:p>
            <a:pPr algn="r"/>
            <a:r>
              <a:rPr lang="es-MX" sz="8900" dirty="0"/>
              <a:t>¿Debemos reformar el </a:t>
            </a:r>
            <a:r>
              <a:rPr lang="es-MX" sz="8900" dirty="0">
                <a:solidFill>
                  <a:srgbClr val="C00000"/>
                </a:solidFill>
              </a:rPr>
              <a:t>artículo 19</a:t>
            </a:r>
            <a:r>
              <a:rPr lang="es-MX" sz="8900" dirty="0"/>
              <a:t> constitucional?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794DA-8ACE-4EC4-8EB7-A34B9F6C1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454" y="-2"/>
            <a:ext cx="4513546" cy="685800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791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A7FD437D-2201-DE42-B880-3EAFE09F7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A76BD8-E5B6-094C-B4CD-1F881CD7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640" y="332356"/>
            <a:ext cx="7607969" cy="635452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tx1"/>
                </a:solidFill>
              </a:rPr>
              <a:t>Un caso hipotético</a:t>
            </a:r>
            <a:br>
              <a:rPr lang="es-MX" sz="7200" dirty="0">
                <a:solidFill>
                  <a:schemeClr val="tx1"/>
                </a:solidFill>
              </a:rPr>
            </a:br>
            <a:br>
              <a:rPr lang="es-MX" sz="7200" dirty="0">
                <a:solidFill>
                  <a:schemeClr val="tx1"/>
                </a:solidFill>
              </a:rPr>
            </a:br>
            <a:br>
              <a:rPr lang="es-MX" sz="7200" dirty="0">
                <a:solidFill>
                  <a:schemeClr val="tx1"/>
                </a:solidFill>
              </a:rPr>
            </a:br>
            <a:br>
              <a:rPr lang="es-MX" sz="7200" dirty="0">
                <a:solidFill>
                  <a:schemeClr val="tx1"/>
                </a:solidFill>
              </a:rPr>
            </a:br>
            <a:br>
              <a:rPr lang="es-MX" sz="7200" dirty="0">
                <a:solidFill>
                  <a:schemeClr val="tx1"/>
                </a:solidFill>
              </a:rPr>
            </a:br>
            <a:r>
              <a:rPr lang="es-MX" sz="7200" dirty="0">
                <a:solidFill>
                  <a:schemeClr val="tx1"/>
                </a:solidFill>
              </a:rPr>
              <a:t>(Pero muy cercano </a:t>
            </a:r>
            <a:br>
              <a:rPr lang="es-MX" sz="7200" dirty="0">
                <a:solidFill>
                  <a:schemeClr val="tx1"/>
                </a:solidFill>
              </a:rPr>
            </a:br>
            <a:r>
              <a:rPr lang="es-MX" sz="7200" dirty="0">
                <a:solidFill>
                  <a:schemeClr val="tx1"/>
                </a:solidFill>
              </a:rPr>
              <a:t>a la </a:t>
            </a:r>
            <a:r>
              <a:rPr lang="es-MX" sz="7200" dirty="0">
                <a:solidFill>
                  <a:srgbClr val="C00000"/>
                </a:solidFill>
              </a:rPr>
              <a:t>realidad</a:t>
            </a:r>
            <a:r>
              <a:rPr lang="es-MX" sz="72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358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13C11-1CBB-C14B-BB66-0CFC377D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341193"/>
            <a:ext cx="5698130" cy="6332561"/>
          </a:xfrm>
        </p:spPr>
        <p:txBody>
          <a:bodyPr anchor="ctr">
            <a:normAutofit fontScale="92500" lnSpcReduction="20000"/>
          </a:bodyPr>
          <a:lstStyle/>
          <a:p>
            <a:r>
              <a:rPr lang="es-MX" sz="2400" dirty="0"/>
              <a:t>Artículo 9.- </a:t>
            </a:r>
            <a:r>
              <a:rPr lang="es-MX" sz="2400" b="1" dirty="0"/>
              <a:t>Se sancionará a quien</a:t>
            </a:r>
            <a:r>
              <a:rPr lang="es-MX" sz="2400" dirty="0"/>
              <a:t>:[...] </a:t>
            </a:r>
          </a:p>
          <a:p>
            <a:r>
              <a:rPr lang="es-MX" sz="2400" dirty="0"/>
              <a:t>II. Resguarde, </a:t>
            </a:r>
            <a:r>
              <a:rPr lang="es-MX" sz="2400" b="1" dirty="0"/>
              <a:t>transporte</a:t>
            </a:r>
            <a:r>
              <a:rPr lang="es-MX" sz="2400" dirty="0"/>
              <a:t>, almacene, distribuya, posea, suministre u oculte </a:t>
            </a:r>
            <a:r>
              <a:rPr lang="es-MX" sz="2400" b="1" dirty="0"/>
              <a:t>hidrocarburos, petrolíferos o petroquímicos</a:t>
            </a:r>
            <a:r>
              <a:rPr lang="es-MX" sz="2400" dirty="0"/>
              <a:t>, sin derecho y sin consentimiento de asignatarios, contratistas, permisionarios, distribuidores o de quien pueda disponer de ellos con arreglo a la ley.</a:t>
            </a:r>
          </a:p>
          <a:p>
            <a:endParaRPr lang="es-MX" sz="2400" dirty="0"/>
          </a:p>
          <a:p>
            <a:r>
              <a:rPr lang="es-MX" sz="2400" dirty="0"/>
              <a:t>Las conductas descritas en el presente artículo </a:t>
            </a:r>
            <a:r>
              <a:rPr lang="es-MX" sz="2400" b="1" dirty="0"/>
              <a:t>se sancionarán</a:t>
            </a:r>
            <a:r>
              <a:rPr lang="es-MX" sz="2400" dirty="0"/>
              <a:t> de la siguiente manera: [...]</a:t>
            </a:r>
          </a:p>
          <a:p>
            <a:r>
              <a:rPr lang="es-MX" sz="2400" dirty="0"/>
              <a:t>a) Cuando la cantidad sea </a:t>
            </a:r>
            <a:r>
              <a:rPr lang="es-MX" sz="2400" b="1" dirty="0"/>
              <a:t>menor o equivalente a 300 litros</a:t>
            </a:r>
            <a:r>
              <a:rPr lang="es-MX" sz="2400" dirty="0"/>
              <a:t>, se impondrá de </a:t>
            </a:r>
            <a:r>
              <a:rPr lang="es-MX" sz="2400" b="1" dirty="0"/>
              <a:t>2 a 4 años de prisión </a:t>
            </a:r>
            <a:r>
              <a:rPr lang="es-MX" sz="2400" dirty="0"/>
              <a:t>y </a:t>
            </a:r>
            <a:r>
              <a:rPr lang="es-MX" sz="2400" b="1" dirty="0"/>
              <a:t>multa de 2,000 a 4,000 días de salario mínimo</a:t>
            </a:r>
            <a:r>
              <a:rPr lang="es-MX" sz="2400" dirty="0"/>
              <a:t> vigente en el lugar de los hechos.</a:t>
            </a:r>
          </a:p>
          <a:p>
            <a:r>
              <a:rPr lang="es-MX" sz="2400" dirty="0"/>
              <a:t>(Ley Federal para Prevenir y Sancionar los Delitos Cometidos en Materia de Hidrocarburos).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0045A1-E18C-2343-9672-644C4C2C5C0B}"/>
              </a:ext>
            </a:extLst>
          </p:cNvPr>
          <p:cNvSpPr txBox="1"/>
          <p:nvPr/>
        </p:nvSpPr>
        <p:spPr>
          <a:xfrm>
            <a:off x="1458008" y="2274836"/>
            <a:ext cx="2916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chemeClr val="bg1"/>
                </a:solidFill>
              </a:rPr>
              <a:t>2 a 4 años de prisión</a:t>
            </a:r>
          </a:p>
        </p:txBody>
      </p:sp>
    </p:spTree>
    <p:extLst>
      <p:ext uri="{BB962C8B-B14F-4D97-AF65-F5344CB8AC3E}">
        <p14:creationId xmlns:p14="http://schemas.microsoft.com/office/powerpoint/2010/main" val="22091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Imagen 5" descr="Imagen que contiene interior, suelo, pared, mesa&#10;&#10;&#10;&#10;Descripción generada automáticamente">
            <a:extLst>
              <a:ext uri="{FF2B5EF4-FFF2-40B4-BE49-F238E27FC236}">
                <a16:creationId xmlns:a16="http://schemas.microsoft.com/office/drawing/2014/main" id="{BD16DDD1-5556-1540-9186-DBAF453BA2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/>
          </a:blip>
          <a:srcRect b="2598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A8111D-9B34-D846-B60C-6294FB863E98}"/>
              </a:ext>
            </a:extLst>
          </p:cNvPr>
          <p:cNvSpPr txBox="1"/>
          <p:nvPr/>
        </p:nvSpPr>
        <p:spPr>
          <a:xfrm>
            <a:off x="192504" y="0"/>
            <a:ext cx="532999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Modelo vigente</a:t>
            </a:r>
          </a:p>
          <a:p>
            <a:endParaRPr lang="es-MX" sz="28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Juez </a:t>
            </a:r>
            <a:r>
              <a:rPr lang="es-MX" sz="2400" dirty="0">
                <a:solidFill>
                  <a:srgbClr val="00B050"/>
                </a:solidFill>
              </a:rPr>
              <a:t>evalúa</a:t>
            </a:r>
            <a:r>
              <a:rPr lang="es-MX" sz="2400" dirty="0">
                <a:solidFill>
                  <a:schemeClr val="bg1"/>
                </a:solidFill>
              </a:rPr>
              <a:t> las </a:t>
            </a:r>
            <a:r>
              <a:rPr lang="es-MX" sz="2400" dirty="0">
                <a:solidFill>
                  <a:srgbClr val="00B050"/>
                </a:solidFill>
              </a:rPr>
              <a:t>circunstancias</a:t>
            </a:r>
            <a:r>
              <a:rPr lang="es-MX" sz="2400" dirty="0">
                <a:solidFill>
                  <a:schemeClr val="bg1"/>
                </a:solidFill>
              </a:rPr>
              <a:t> del caso y pondera la idoneidad, necesidad y proporcionalidad de las medidas.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Tiene a su disposición </a:t>
            </a:r>
            <a:r>
              <a:rPr lang="es-MX" sz="2400" dirty="0">
                <a:solidFill>
                  <a:srgbClr val="00B050"/>
                </a:solidFill>
              </a:rPr>
              <a:t>13 medidas</a:t>
            </a:r>
            <a:r>
              <a:rPr lang="es-MX" sz="2400" dirty="0">
                <a:solidFill>
                  <a:schemeClr val="bg1"/>
                </a:solidFill>
              </a:rPr>
              <a:t> cautelares que pueden ser </a:t>
            </a:r>
            <a:r>
              <a:rPr lang="es-MX" sz="2400" dirty="0">
                <a:solidFill>
                  <a:srgbClr val="00B050"/>
                </a:solidFill>
              </a:rPr>
              <a:t>combinadas</a:t>
            </a:r>
            <a:r>
              <a:rPr lang="es-MX" sz="2400" dirty="0">
                <a:solidFill>
                  <a:schemeClr val="bg1"/>
                </a:solidFill>
              </a:rPr>
              <a:t>. 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Medidas tienen objetivos claros: garantizar la </a:t>
            </a:r>
            <a:r>
              <a:rPr lang="es-MX" sz="2400" dirty="0">
                <a:solidFill>
                  <a:srgbClr val="00B050"/>
                </a:solidFill>
              </a:rPr>
              <a:t>comparecencia</a:t>
            </a:r>
            <a:r>
              <a:rPr lang="es-MX" sz="2400" dirty="0">
                <a:solidFill>
                  <a:schemeClr val="bg1"/>
                </a:solidFill>
              </a:rPr>
              <a:t>, proteger a las </a:t>
            </a:r>
            <a:r>
              <a:rPr lang="es-MX" sz="2400" dirty="0">
                <a:solidFill>
                  <a:srgbClr val="00B050"/>
                </a:solidFill>
              </a:rPr>
              <a:t>personas</a:t>
            </a:r>
            <a:r>
              <a:rPr lang="es-MX" sz="2400" dirty="0">
                <a:solidFill>
                  <a:schemeClr val="bg1"/>
                </a:solidFill>
              </a:rPr>
              <a:t> y el desarrollo de la </a:t>
            </a:r>
            <a:r>
              <a:rPr lang="es-MX" sz="2400" dirty="0">
                <a:solidFill>
                  <a:srgbClr val="00B050"/>
                </a:solidFill>
              </a:rPr>
              <a:t>investigación</a:t>
            </a:r>
            <a:r>
              <a:rPr lang="es-MX" sz="2400" dirty="0">
                <a:solidFill>
                  <a:schemeClr val="bg1"/>
                </a:solidFill>
              </a:rPr>
              <a:t>.</a:t>
            </a:r>
          </a:p>
          <a:p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9F99775-46A3-D446-8711-C32C5D2D8A44}"/>
              </a:ext>
            </a:extLst>
          </p:cNvPr>
          <p:cNvSpPr txBox="1"/>
          <p:nvPr/>
        </p:nvSpPr>
        <p:spPr>
          <a:xfrm>
            <a:off x="7038474" y="0"/>
            <a:ext cx="4961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C00000"/>
                </a:solidFill>
              </a:rPr>
              <a:t>Modelo propuesto</a:t>
            </a:r>
          </a:p>
          <a:p>
            <a:endParaRPr lang="es-MX" sz="2800" dirty="0">
              <a:solidFill>
                <a:schemeClr val="bg1"/>
              </a:solidFill>
            </a:endParaRPr>
          </a:p>
          <a:p>
            <a:endParaRPr lang="es-MX" sz="2800" dirty="0">
              <a:solidFill>
                <a:schemeClr val="bg1"/>
              </a:solidFill>
            </a:endParaRPr>
          </a:p>
          <a:p>
            <a:endParaRPr lang="es-MX" sz="2800" dirty="0">
              <a:solidFill>
                <a:schemeClr val="bg1"/>
              </a:solidFill>
            </a:endParaRPr>
          </a:p>
          <a:p>
            <a:endParaRPr lang="es-MX" sz="2800" dirty="0">
              <a:solidFill>
                <a:schemeClr val="bg1"/>
              </a:solidFill>
            </a:endParaRPr>
          </a:p>
          <a:p>
            <a:pPr algn="ctr"/>
            <a:r>
              <a:rPr lang="es-MX" sz="4800" dirty="0">
                <a:solidFill>
                  <a:schemeClr val="bg1"/>
                </a:solidFill>
              </a:rPr>
              <a:t>Prisión </a:t>
            </a:r>
            <a:r>
              <a:rPr lang="es-MX" sz="4800" dirty="0">
                <a:solidFill>
                  <a:srgbClr val="C00000"/>
                </a:solidFill>
              </a:rPr>
              <a:t>automatica</a:t>
            </a:r>
            <a:r>
              <a:rPr lang="es-MX" sz="4800" dirty="0">
                <a:solidFill>
                  <a:schemeClr val="bg1"/>
                </a:solidFill>
              </a:rPr>
              <a:t> (siempre).</a:t>
            </a:r>
          </a:p>
          <a:p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5B6128-D0A2-A541-9ABA-980EEFDBDD58}"/>
              </a:ext>
            </a:extLst>
          </p:cNvPr>
          <p:cNvSpPr txBox="1"/>
          <p:nvPr/>
        </p:nvSpPr>
        <p:spPr>
          <a:xfrm>
            <a:off x="5281863" y="2573854"/>
            <a:ext cx="1628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VS.</a:t>
            </a:r>
            <a:endParaRPr lang="es-MX" sz="4800" dirty="0">
              <a:solidFill>
                <a:schemeClr val="bg1"/>
              </a:solidFill>
            </a:endParaRPr>
          </a:p>
          <a:p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89BAE9-D987-9740-8081-8A114986F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83"/>
          <a:stretch/>
        </p:blipFill>
        <p:spPr>
          <a:xfrm>
            <a:off x="4237685" y="446585"/>
            <a:ext cx="7754718" cy="5609229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C53C9613-1C48-6140-B87A-0E33D6C1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22" y="228266"/>
            <a:ext cx="3311083" cy="1609344"/>
          </a:xfrm>
        </p:spPr>
        <p:txBody>
          <a:bodyPr>
            <a:noAutofit/>
          </a:bodyPr>
          <a:lstStyle/>
          <a:p>
            <a:r>
              <a:rPr lang="es-MX" sz="6000" dirty="0">
                <a:solidFill>
                  <a:srgbClr val="C00000"/>
                </a:solidFill>
              </a:rPr>
              <a:t>proyecto</a:t>
            </a:r>
            <a:r>
              <a:rPr lang="es-MX" sz="6000" dirty="0"/>
              <a:t> de decreto</a:t>
            </a:r>
          </a:p>
        </p:txBody>
      </p:sp>
      <p:pic>
        <p:nvPicPr>
          <p:cNvPr id="11" name="Imagen 10" descr="Imagen que contiene interior, pared, mesa&#10;&#10;&#10;&#10;Descripción generada automáticamente">
            <a:extLst>
              <a:ext uri="{FF2B5EF4-FFF2-40B4-BE49-F238E27FC236}">
                <a16:creationId xmlns:a16="http://schemas.microsoft.com/office/drawing/2014/main" id="{23C981FC-8401-E74C-9084-92CF01417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48" r="26824"/>
          <a:stretch/>
        </p:blipFill>
        <p:spPr>
          <a:xfrm>
            <a:off x="396359" y="2142700"/>
            <a:ext cx="3311083" cy="44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magen que contiene interior, pared, techo, persona&#10;&#10;&#10;&#10;Descripción generada automáticamente">
            <a:extLst>
              <a:ext uri="{FF2B5EF4-FFF2-40B4-BE49-F238E27FC236}">
                <a16:creationId xmlns:a16="http://schemas.microsoft.com/office/drawing/2014/main" id="{6DE5D7E8-EF2B-CE48-BCBF-140DE7023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6222" r="-1" b="-1"/>
          <a:stretch/>
        </p:blipFill>
        <p:spPr>
          <a:xfrm>
            <a:off x="-25908" y="1"/>
            <a:ext cx="12192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3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B81FD0-91B0-EF42-BFFC-3249DF6E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2258"/>
            <a:ext cx="10058400" cy="3336741"/>
          </a:xfrm>
        </p:spPr>
        <p:txBody>
          <a:bodyPr>
            <a:normAutofit/>
          </a:bodyPr>
          <a:lstStyle/>
          <a:p>
            <a:pPr algn="ctr"/>
            <a:r>
              <a:rPr lang="es-MX" sz="6600" cap="none" dirty="0"/>
              <a:t>El modelo actual </a:t>
            </a:r>
            <a:r>
              <a:rPr lang="es-MX" sz="6600" cap="none" dirty="0">
                <a:highlight>
                  <a:srgbClr val="00FF00"/>
                </a:highlight>
              </a:rPr>
              <a:t>sí funciona</a:t>
            </a:r>
            <a:br>
              <a:rPr lang="es-MX" cap="none" dirty="0"/>
            </a:br>
            <a:br>
              <a:rPr lang="es-MX" cap="none" dirty="0"/>
            </a:br>
            <a:r>
              <a:rPr lang="es-MX" cap="none" dirty="0"/>
              <a:t>Porcentaje de casos en los que se otorga la </a:t>
            </a:r>
            <a:r>
              <a:rPr lang="es-MX" cap="none" dirty="0">
                <a:highlight>
                  <a:srgbClr val="00FF00"/>
                </a:highlight>
              </a:rPr>
              <a:t>prisión preventiva justificada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CF1F1-C41F-0E44-A3FB-6D55752DF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65" y="3967180"/>
            <a:ext cx="11163869" cy="2352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/>
              <a:t>PORTACIÓN DE ARMAS DE FUEGO: </a:t>
            </a:r>
            <a:r>
              <a:rPr lang="es-MX" sz="4000" dirty="0">
                <a:highlight>
                  <a:srgbClr val="00FF00"/>
                </a:highlight>
              </a:rPr>
              <a:t>70.66%</a:t>
            </a:r>
          </a:p>
          <a:p>
            <a:pPr marL="0" indent="0" algn="ctr">
              <a:buNone/>
            </a:pPr>
            <a:r>
              <a:rPr lang="es-MX" sz="4000" dirty="0"/>
              <a:t>DELITOS CONTRA LA SALUD: </a:t>
            </a:r>
            <a:r>
              <a:rPr lang="es-MX" sz="4000" dirty="0">
                <a:highlight>
                  <a:srgbClr val="00FF00"/>
                </a:highlight>
              </a:rPr>
              <a:t>88.05%</a:t>
            </a:r>
          </a:p>
          <a:p>
            <a:pPr marL="0" indent="0" algn="ctr">
              <a:buNone/>
            </a:pPr>
            <a:r>
              <a:rPr lang="es-MX" sz="4000" dirty="0"/>
              <a:t>ROBO DE HIDROCARBUROS: </a:t>
            </a:r>
            <a:r>
              <a:rPr lang="es-MX" sz="4000" dirty="0">
                <a:highlight>
                  <a:srgbClr val="00FF00"/>
                </a:highlight>
              </a:rPr>
              <a:t>41.46%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9B45059-7CCC-DF48-8899-030C4056A103}"/>
              </a:ext>
            </a:extLst>
          </p:cNvPr>
          <p:cNvSpPr txBox="1"/>
          <p:nvPr/>
        </p:nvSpPr>
        <p:spPr>
          <a:xfrm>
            <a:off x="694454" y="6279527"/>
            <a:ext cx="1000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>
                    <a:lumMod val="85000"/>
                  </a:schemeClr>
                </a:solidFill>
              </a:rPr>
              <a:t>Fuente: Consejo de la Judicatura Federal, </a:t>
            </a:r>
            <a:r>
              <a:rPr lang="es-MX" sz="1600" i="1" dirty="0">
                <a:solidFill>
                  <a:schemeClr val="bg1">
                    <a:lumMod val="85000"/>
                  </a:schemeClr>
                </a:solidFill>
              </a:rPr>
              <a:t>Cuarto informe al Cogreso de la Unión para los fines previstos en el artículo décimo tercero transitorio del Código Nacional de Procedimientos Penales,</a:t>
            </a:r>
            <a:r>
              <a:rPr lang="es-MX" sz="1600" dirty="0">
                <a:solidFill>
                  <a:schemeClr val="bg1">
                    <a:lumMod val="85000"/>
                  </a:schemeClr>
                </a:solidFill>
              </a:rPr>
              <a:t> junio de 2018.</a:t>
            </a:r>
          </a:p>
        </p:txBody>
      </p:sp>
    </p:spTree>
    <p:extLst>
      <p:ext uri="{BB962C8B-B14F-4D97-AF65-F5344CB8AC3E}">
        <p14:creationId xmlns:p14="http://schemas.microsoft.com/office/powerpoint/2010/main" val="44071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9CF3E0-BEA7-407E-833A-2CB0D56DB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769" y="354364"/>
            <a:ext cx="9534462" cy="6149272"/>
          </a:xfrm>
        </p:spPr>
        <p:txBody>
          <a:bodyPr>
            <a:normAutofit lnSpcReduction="10000"/>
          </a:bodyPr>
          <a:lstStyle/>
          <a:p>
            <a:r>
              <a:rPr lang="es-ES_tradnl" sz="4400" dirty="0"/>
              <a:t>En el sistema acusatorio </a:t>
            </a:r>
            <a:r>
              <a:rPr lang="es-ES_tradnl" sz="4400" dirty="0">
                <a:solidFill>
                  <a:srgbClr val="FF0000"/>
                </a:solidFill>
              </a:rPr>
              <a:t>no</a:t>
            </a:r>
            <a:r>
              <a:rPr lang="es-ES_tradnl" sz="4400" dirty="0"/>
              <a:t> existen los </a:t>
            </a:r>
            <a:r>
              <a:rPr lang="es-ES_tradnl" sz="4400" dirty="0">
                <a:solidFill>
                  <a:srgbClr val="FF0000"/>
                </a:solidFill>
              </a:rPr>
              <a:t>delitos graves</a:t>
            </a:r>
            <a:r>
              <a:rPr lang="es-ES_tradnl" sz="4400" dirty="0"/>
              <a:t>.</a:t>
            </a:r>
          </a:p>
          <a:p>
            <a:endParaRPr lang="es-ES_tradnl" sz="4400" dirty="0"/>
          </a:p>
          <a:p>
            <a:r>
              <a:rPr lang="es-ES_tradnl" sz="4400" dirty="0"/>
              <a:t>La prisión preventiva oficiosa </a:t>
            </a:r>
            <a:r>
              <a:rPr lang="es-ES_tradnl" sz="4400" dirty="0">
                <a:solidFill>
                  <a:srgbClr val="FF0000"/>
                </a:solidFill>
              </a:rPr>
              <a:t>no mejora </a:t>
            </a:r>
            <a:r>
              <a:rPr lang="es-ES_tradnl" sz="4400" dirty="0"/>
              <a:t>las </a:t>
            </a:r>
            <a:r>
              <a:rPr lang="es-ES_tradnl" sz="4400" dirty="0">
                <a:solidFill>
                  <a:srgbClr val="FF0000"/>
                </a:solidFill>
              </a:rPr>
              <a:t>investigaciones </a:t>
            </a:r>
            <a:r>
              <a:rPr lang="es-ES_tradnl" sz="4400" dirty="0"/>
              <a:t>y subsidia la ineficacia.</a:t>
            </a:r>
          </a:p>
          <a:p>
            <a:endParaRPr lang="es-ES_tradnl" sz="4400" dirty="0"/>
          </a:p>
          <a:p>
            <a:r>
              <a:rPr lang="es-ES_tradnl" sz="4400" dirty="0"/>
              <a:t>No reduce la </a:t>
            </a:r>
            <a:r>
              <a:rPr lang="es-ES_tradnl" sz="4400" dirty="0">
                <a:solidFill>
                  <a:srgbClr val="FF0000"/>
                </a:solidFill>
              </a:rPr>
              <a:t>impunidad</a:t>
            </a:r>
            <a:r>
              <a:rPr lang="es-ES_tradnl" sz="4400" dirty="0"/>
              <a:t> ni sirve para combatir al </a:t>
            </a:r>
            <a:r>
              <a:rPr lang="es-ES_tradnl" sz="4400" dirty="0">
                <a:solidFill>
                  <a:srgbClr val="FF0000"/>
                </a:solidFill>
              </a:rPr>
              <a:t>crimen organizado</a:t>
            </a:r>
            <a:r>
              <a:rPr lang="es-ES_tradnl" sz="44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106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73122-4F4D-3542-BA0F-290B97FB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900" y="286602"/>
            <a:ext cx="7014948" cy="6237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La solución pasa por construir </a:t>
            </a:r>
            <a:r>
              <a:rPr lang="es-ES_tradnl" dirty="0">
                <a:solidFill>
                  <a:srgbClr val="00B050"/>
                </a:solidFill>
              </a:rPr>
              <a:t>policías</a:t>
            </a:r>
            <a:r>
              <a:rPr lang="es-ES_tradnl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y </a:t>
            </a:r>
            <a:r>
              <a:rPr lang="es-ES_tradnl" dirty="0">
                <a:solidFill>
                  <a:srgbClr val="00B050"/>
                </a:solidFill>
              </a:rPr>
              <a:t>fiscalías</a:t>
            </a:r>
            <a:r>
              <a:rPr lang="es-ES_tradnl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eficaces y eficientes, que </a:t>
            </a:r>
            <a:r>
              <a:rPr lang="es-ES_tradnl" dirty="0">
                <a:solidFill>
                  <a:srgbClr val="00B050"/>
                </a:solidFill>
              </a:rPr>
              <a:t>respeten derechos</a:t>
            </a:r>
            <a:r>
              <a:rPr lang="es-ES_tradnl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, con un modelo sólido de </a:t>
            </a:r>
            <a:r>
              <a:rPr lang="es-ES_tradnl" dirty="0">
                <a:solidFill>
                  <a:srgbClr val="00B050"/>
                </a:solidFill>
              </a:rPr>
              <a:t>investigación</a:t>
            </a:r>
            <a:r>
              <a:rPr lang="es-ES_tradnl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y con capacidad para llevar procesos </a:t>
            </a:r>
            <a:r>
              <a:rPr lang="es-ES_tradnl" dirty="0">
                <a:solidFill>
                  <a:srgbClr val="00B050"/>
                </a:solidFill>
              </a:rPr>
              <a:t>exitosos</a:t>
            </a:r>
            <a:r>
              <a:rPr lang="es-ES_tradnl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.</a:t>
            </a:r>
            <a:endParaRPr lang="es-ES_tradnl" sz="48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720007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